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3951" r:id="rId10"/>
    <p:sldId id="3962" r:id="rId11"/>
    <p:sldId id="264" r:id="rId12"/>
    <p:sldId id="265" r:id="rId13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63" d="100"/>
          <a:sy n="163" d="100"/>
        </p:scale>
        <p:origin x="18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tif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477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55B43-9100-304B-99DF-FCF8863A3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EE644-8BB3-7E40-B4BA-1599E74DA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3DB4FC-788E-4044-92A1-C80A42DB9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F1849-4CAA-5B44-B44F-3315732DACC4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E4520-2406-9D43-9151-967FC4139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46096-F074-014C-B838-BEAD9E280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98AC8-6F8D-4040-A074-0B443A815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04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ACC9A7-9BD5-FA48-9B31-BFCF4CEE3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F1849-4CAA-5B44-B44F-3315732DACC4}" type="datetimeFigureOut">
              <a:rPr lang="en-US" smtClean="0"/>
              <a:t>11/24/25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8A6854-45B4-B245-BBC1-4271110CD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43F901-0047-E64A-9FDC-416EE1D0E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98AC8-6F8D-4040-A074-0B443A8152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18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e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F4E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1323" y="702171"/>
            <a:ext cx="7541353" cy="2262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1800"/>
              </a:spcAft>
              <a:buNone/>
            </a:pPr>
            <a:r>
              <a:rPr lang="en-US" sz="5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Build Innovation</a:t>
            </a:r>
            <a:endParaRPr lang="en-US" sz="5400" b="1" dirty="0"/>
          </a:p>
          <a:p>
            <a:pPr marL="0" indent="0" algn="ctr">
              <a:spcAft>
                <a:spcPts val="1800"/>
              </a:spcAft>
              <a:buNone/>
            </a:pPr>
            <a:r>
              <a:rPr lang="en-US" sz="3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Capabilities That Drive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Growth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801323" y="3193554"/>
            <a:ext cx="7541353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00"/>
              </a:lnSpc>
              <a:spcBef>
                <a:spcPts val="300"/>
              </a:spcBef>
              <a:spcAft>
                <a:spcPts val="240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PJ Mason | Innovation Consulting</a:t>
            </a:r>
            <a:endParaRPr lang="en-US" sz="1800" dirty="0"/>
          </a:p>
        </p:txBody>
      </p:sp>
      <p:sp>
        <p:nvSpPr>
          <p:cNvPr id="4" name="Text 2"/>
          <p:cNvSpPr/>
          <p:nvPr/>
        </p:nvSpPr>
        <p:spPr>
          <a:xfrm>
            <a:off x="4000500" y="3803154"/>
            <a:ext cx="1143000" cy="28575"/>
          </a:xfrm>
          <a:prstGeom prst="rect">
            <a:avLst/>
          </a:prstGeom>
          <a:solidFill>
            <a:srgbClr val="D4AF37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801323" y="4136529"/>
            <a:ext cx="7541353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3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Former P&amp;G Senior Director • 20+ Years</a:t>
            </a:r>
            <a:endParaRPr lang="en-US" sz="1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Oral-B - IO Series 10 Rechargeable Electric Toothbrush - Black">
            <a:extLst>
              <a:ext uri="{FF2B5EF4-FFF2-40B4-BE49-F238E27FC236}">
                <a16:creationId xmlns:a16="http://schemas.microsoft.com/office/drawing/2014/main" id="{B164A434-7977-14C0-70BD-5502D20609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6" r="6016"/>
          <a:stretch/>
        </p:blipFill>
        <p:spPr bwMode="auto">
          <a:xfrm>
            <a:off x="-1" y="397042"/>
            <a:ext cx="4000501" cy="4349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Oral-B - IO Series 10 Rechargeable Electric Toothbrush - Black">
            <a:extLst>
              <a:ext uri="{FF2B5EF4-FFF2-40B4-BE49-F238E27FC236}">
                <a16:creationId xmlns:a16="http://schemas.microsoft.com/office/drawing/2014/main" id="{27BF6EAE-2EC6-7648-5820-F895D43E7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0" y="0"/>
            <a:ext cx="51435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7919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500" y="695325"/>
            <a:ext cx="4692587" cy="381000"/>
          </a:xfrm>
          <a:prstGeom prst="rect">
            <a:avLst/>
          </a:prstGeom>
          <a:noFill/>
          <a:ln/>
        </p:spPr>
        <p:txBody>
          <a:bodyPr wrap="square" lIns="30480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7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 Makes This Different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0" y="1047750"/>
            <a:ext cx="114300" cy="3429000"/>
          </a:xfrm>
          <a:prstGeom prst="rect">
            <a:avLst/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495300" y="1457325"/>
            <a:ext cx="8267700" cy="1143000"/>
          </a:xfrm>
          <a:prstGeom prst="roundRect">
            <a:avLst>
              <a:gd name="adj" fmla="val 6667"/>
            </a:avLst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23900" y="1685925"/>
            <a:ext cx="796671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Most consultants tell you what to do.</a:t>
            </a:r>
            <a:endParaRPr lang="en-US" sz="225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I've actually built it.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495300" y="2790825"/>
            <a:ext cx="2667000" cy="857250"/>
          </a:xfrm>
          <a:prstGeom prst="roundRect">
            <a:avLst>
              <a:gd name="adj" fmla="val 6667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647700" y="2981325"/>
            <a:ext cx="240944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450"/>
              </a:spcAft>
              <a:buNone/>
            </a:pPr>
            <a:r>
              <a:rPr lang="en-US" sz="135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Built from Scratch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647700" y="3305175"/>
            <a:ext cx="240944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P&amp;G Digital Design Capability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3295650" y="2790825"/>
            <a:ext cx="2667000" cy="857250"/>
          </a:xfrm>
          <a:prstGeom prst="roundRect">
            <a:avLst>
              <a:gd name="adj" fmla="val 6667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3448050" y="2981325"/>
            <a:ext cx="240944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450"/>
              </a:spcAft>
              <a:buNone/>
            </a:pPr>
            <a:r>
              <a:rPr lang="en-US" sz="135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Global Leadership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3448050" y="3305175"/>
            <a:ext cx="240944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16 teams, 3 continents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6096000" y="2790825"/>
            <a:ext cx="2667000" cy="857250"/>
          </a:xfrm>
          <a:prstGeom prst="roundRect">
            <a:avLst>
              <a:gd name="adj" fmla="val 6667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6248400" y="2981325"/>
            <a:ext cx="240944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450"/>
              </a:spcAft>
              <a:buNone/>
            </a:pPr>
            <a:r>
              <a:rPr lang="en-US" sz="135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Strategic + Hands-On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6248400" y="3305175"/>
            <a:ext cx="240944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C-suite vision, execution</a:t>
            </a:r>
            <a:endParaRPr lang="en-US" sz="1050" dirty="0"/>
          </a:p>
        </p:txBody>
      </p:sp>
      <p:sp>
        <p:nvSpPr>
          <p:cNvPr id="15" name="Text 13"/>
          <p:cNvSpPr/>
          <p:nvPr/>
        </p:nvSpPr>
        <p:spPr>
          <a:xfrm>
            <a:off x="495300" y="3781425"/>
            <a:ext cx="2667000" cy="857250"/>
          </a:xfrm>
          <a:prstGeom prst="roundRect">
            <a:avLst>
              <a:gd name="adj" fmla="val 6667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Text 14"/>
          <p:cNvSpPr/>
          <p:nvPr/>
        </p:nvSpPr>
        <p:spPr>
          <a:xfrm>
            <a:off x="647700" y="3971925"/>
            <a:ext cx="240944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450"/>
              </a:spcAft>
              <a:buNone/>
            </a:pPr>
            <a:r>
              <a:rPr lang="en-US" sz="135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Proven Results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647700" y="4295775"/>
            <a:ext cx="240944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$100M+ impact, awards</a:t>
            </a:r>
            <a:endParaRPr lang="en-US" sz="1050" dirty="0"/>
          </a:p>
        </p:txBody>
      </p:sp>
      <p:sp>
        <p:nvSpPr>
          <p:cNvPr id="18" name="Text 16"/>
          <p:cNvSpPr/>
          <p:nvPr/>
        </p:nvSpPr>
        <p:spPr>
          <a:xfrm>
            <a:off x="3295650" y="3781425"/>
            <a:ext cx="2667000" cy="857250"/>
          </a:xfrm>
          <a:prstGeom prst="roundRect">
            <a:avLst>
              <a:gd name="adj" fmla="val 6667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3448050" y="3971925"/>
            <a:ext cx="240944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450"/>
              </a:spcAft>
              <a:buNone/>
            </a:pPr>
            <a:r>
              <a:rPr lang="en-US" sz="135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Design Thinking</a:t>
            </a:r>
            <a:endParaRPr lang="en-US" sz="1350" dirty="0"/>
          </a:p>
        </p:txBody>
      </p:sp>
      <p:sp>
        <p:nvSpPr>
          <p:cNvPr id="20" name="Text 18"/>
          <p:cNvSpPr/>
          <p:nvPr/>
        </p:nvSpPr>
        <p:spPr>
          <a:xfrm>
            <a:off x="3448050" y="4295775"/>
            <a:ext cx="240944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C-suite facilitation</a:t>
            </a:r>
            <a:endParaRPr lang="en-US" sz="1050" dirty="0"/>
          </a:p>
        </p:txBody>
      </p:sp>
      <p:sp>
        <p:nvSpPr>
          <p:cNvPr id="21" name="Text 19"/>
          <p:cNvSpPr/>
          <p:nvPr/>
        </p:nvSpPr>
        <p:spPr>
          <a:xfrm>
            <a:off x="6096000" y="3781425"/>
            <a:ext cx="2667000" cy="857250"/>
          </a:xfrm>
          <a:prstGeom prst="roundRect">
            <a:avLst>
              <a:gd name="adj" fmla="val 6667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248400" y="3971925"/>
            <a:ext cx="240944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450"/>
              </a:spcAft>
              <a:buNone/>
            </a:pPr>
            <a:r>
              <a:rPr lang="en-US" sz="135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Talent Development</a:t>
            </a:r>
            <a:endParaRPr lang="en-US" sz="1350" dirty="0"/>
          </a:p>
        </p:txBody>
      </p:sp>
      <p:sp>
        <p:nvSpPr>
          <p:cNvPr id="23" name="Text 21"/>
          <p:cNvSpPr/>
          <p:nvPr/>
        </p:nvSpPr>
        <p:spPr>
          <a:xfrm>
            <a:off x="6248400" y="4295775"/>
            <a:ext cx="2409444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Recruit, develop, retain</a:t>
            </a:r>
            <a:endParaRPr lang="en-US" sz="10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F4E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29952" y="408682"/>
            <a:ext cx="5484096" cy="10971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4320"/>
              </a:lnSpc>
              <a:spcAft>
                <a:spcPts val="900"/>
              </a:spcAft>
              <a:buNone/>
            </a:pPr>
            <a:r>
              <a:rPr lang="en-US" sz="3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Ready to </a:t>
            </a: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Build</a:t>
            </a:r>
            <a:endParaRPr lang="en-US" sz="3600" b="1" dirty="0"/>
          </a:p>
          <a:p>
            <a:pPr marL="0" indent="0" algn="ctr">
              <a:lnSpc>
                <a:spcPts val="4320"/>
              </a:lnSpc>
              <a:spcAft>
                <a:spcPts val="900"/>
              </a:spcAft>
              <a:buNone/>
            </a:pPr>
            <a:r>
              <a:rPr lang="en-US" sz="3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World-Class </a:t>
            </a: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Innovation</a:t>
            </a:r>
            <a:r>
              <a:rPr lang="en-US" sz="36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?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1829952" y="1772543"/>
            <a:ext cx="548409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Bef>
                <a:spcPts val="300"/>
              </a:spcBef>
              <a:spcAft>
                <a:spcPts val="2700"/>
              </a:spcAft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Let's discuss how I can help your company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4000500" y="2382143"/>
            <a:ext cx="1143000" cy="28575"/>
          </a:xfrm>
          <a:prstGeom prst="rect">
            <a:avLst/>
          </a:prstGeom>
          <a:solidFill>
            <a:srgbClr val="D4AF37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1883718" y="2753618"/>
            <a:ext cx="5376565" cy="2019300"/>
          </a:xfrm>
          <a:prstGeom prst="roundRect">
            <a:avLst>
              <a:gd name="adj" fmla="val 5660"/>
            </a:avLst>
          </a:prstGeom>
          <a:solidFill>
            <a:srgbClr val="FFFFFF">
              <a:alpha val="15000"/>
            </a:srgbClr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2101986" y="3058418"/>
            <a:ext cx="4940028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spcBef>
                <a:spcPts val="300"/>
              </a:spcBef>
              <a:spcAft>
                <a:spcPts val="1200"/>
              </a:spcAft>
              <a:buNone/>
            </a:pPr>
            <a:r>
              <a:rPr lang="en-US" sz="22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PJ Mason</a:t>
            </a:r>
            <a:endParaRPr lang="en-US" sz="2250" dirty="0"/>
          </a:p>
        </p:txBody>
      </p:sp>
      <p:sp>
        <p:nvSpPr>
          <p:cNvPr id="7" name="Text 5"/>
          <p:cNvSpPr/>
          <p:nvPr/>
        </p:nvSpPr>
        <p:spPr>
          <a:xfrm>
            <a:off x="2101986" y="3553718"/>
            <a:ext cx="494002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Bef>
                <a:spcPts val="300"/>
              </a:spcBef>
              <a:spcAft>
                <a:spcPts val="450"/>
              </a:spcAft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pjmason1220@gmail.com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2101986" y="3877568"/>
            <a:ext cx="494002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Bef>
                <a:spcPts val="300"/>
              </a:spcBef>
              <a:spcAft>
                <a:spcPts val="1050"/>
              </a:spcAft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513-282-8775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2101986" y="4277618"/>
            <a:ext cx="4940028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S. Lebanon, Ohio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500" y="871538"/>
            <a:ext cx="4478845" cy="381000"/>
          </a:xfrm>
          <a:prstGeom prst="rect">
            <a:avLst/>
          </a:prstGeom>
          <a:noFill/>
          <a:ln/>
        </p:spPr>
        <p:txBody>
          <a:bodyPr wrap="square" lIns="30480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7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Challenge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0" y="871538"/>
            <a:ext cx="114300" cy="3795712"/>
          </a:xfrm>
          <a:prstGeom prst="rect">
            <a:avLst/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495300" y="1728788"/>
            <a:ext cx="8433054" cy="1114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spcBef>
                <a:spcPts val="300"/>
              </a:spcBef>
              <a:buNone/>
            </a:pPr>
            <a:r>
              <a:rPr lang="en-US" sz="225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Mid-market companies know innovation is critical.</a:t>
            </a:r>
            <a:endParaRPr lang="en-US" sz="2250" dirty="0"/>
          </a:p>
          <a:p>
            <a:pPr marL="0" indent="0" algn="l">
              <a:spcBef>
                <a:spcPts val="300"/>
              </a:spcBef>
              <a:buNone/>
            </a:pPr>
            <a:r>
              <a:rPr lang="en-US" sz="225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But building world-class capabilities from scratch?</a:t>
            </a:r>
            <a:endParaRPr lang="en-US" sz="2250" dirty="0"/>
          </a:p>
          <a:p>
            <a:pPr marL="0" indent="0" algn="l">
              <a:spcBef>
                <a:spcPts val="300"/>
              </a:spcBef>
              <a:buNone/>
            </a:pPr>
            <a:r>
              <a:rPr lang="en-US" sz="225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That's a different challenge entirely.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495300" y="3224213"/>
            <a:ext cx="8267700" cy="12382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Aft>
                <a:spcPts val="1200"/>
              </a:spcAft>
              <a:buNone/>
            </a:pP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495300" y="3224213"/>
            <a:ext cx="8433054" cy="285750"/>
          </a:xfrm>
          <a:prstGeom prst="rect">
            <a:avLst/>
          </a:prstGeom>
          <a:noFill/>
          <a:ln/>
        </p:spPr>
        <p:txBody>
          <a:bodyPr wrap="square" lIns="22860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•Most consultants only advise — they don't build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495300" y="3700463"/>
            <a:ext cx="8433054" cy="285750"/>
          </a:xfrm>
          <a:prstGeom prst="rect">
            <a:avLst/>
          </a:prstGeom>
          <a:noFill/>
          <a:ln/>
        </p:spPr>
        <p:txBody>
          <a:bodyPr wrap="square" lIns="22860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•Agencies are expensive and don't transfer knowledge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495300" y="4176712"/>
            <a:ext cx="8433054" cy="285750"/>
          </a:xfrm>
          <a:prstGeom prst="rect">
            <a:avLst/>
          </a:prstGeom>
          <a:noFill/>
          <a:ln/>
        </p:spPr>
        <p:txBody>
          <a:bodyPr wrap="square" lIns="22860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5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•You need someone who's actually done it before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500" y="447675"/>
            <a:ext cx="4478845" cy="381000"/>
          </a:xfrm>
          <a:prstGeom prst="rect">
            <a:avLst/>
          </a:prstGeom>
          <a:noFill/>
          <a:ln/>
        </p:spPr>
        <p:txBody>
          <a:bodyPr wrap="square" lIns="30480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7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Proven Track Record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0" y="1047750"/>
            <a:ext cx="114300" cy="3619500"/>
          </a:xfrm>
          <a:prstGeom prst="rect">
            <a:avLst/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495300" y="1266825"/>
            <a:ext cx="4019550" cy="1695450"/>
          </a:xfrm>
          <a:prstGeom prst="roundRect">
            <a:avLst>
              <a:gd name="adj" fmla="val 4494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23900" y="1533525"/>
            <a:ext cx="3633597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4500" b="1" dirty="0">
                <a:solidFill>
                  <a:srgbClr val="D4AF3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$100M+</a:t>
            </a:r>
            <a:endParaRPr lang="en-US" sz="4500" dirty="0"/>
          </a:p>
        </p:txBody>
      </p:sp>
      <p:sp>
        <p:nvSpPr>
          <p:cNvPr id="6" name="Text 4"/>
          <p:cNvSpPr/>
          <p:nvPr/>
        </p:nvSpPr>
        <p:spPr>
          <a:xfrm>
            <a:off x="723900" y="2200275"/>
            <a:ext cx="363359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35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Revenue Impact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723900" y="2505075"/>
            <a:ext cx="363359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Platforms led at P&amp;G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4743450" y="1266825"/>
            <a:ext cx="4019550" cy="1695450"/>
          </a:xfrm>
          <a:prstGeom prst="roundRect">
            <a:avLst>
              <a:gd name="adj" fmla="val 4494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4972050" y="1533525"/>
            <a:ext cx="3633597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4500" b="1" dirty="0">
                <a:solidFill>
                  <a:srgbClr val="D4AF3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14 Years</a:t>
            </a:r>
            <a:endParaRPr lang="en-US" sz="4500" dirty="0"/>
          </a:p>
        </p:txBody>
      </p:sp>
      <p:sp>
        <p:nvSpPr>
          <p:cNvPr id="10" name="Text 8"/>
          <p:cNvSpPr/>
          <p:nvPr/>
        </p:nvSpPr>
        <p:spPr>
          <a:xfrm>
            <a:off x="4972050" y="2200275"/>
            <a:ext cx="363359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35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P&amp;G Senior Director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4972050" y="2505075"/>
            <a:ext cx="363359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Oral Care &amp; Smart Products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495300" y="3190875"/>
            <a:ext cx="4019550" cy="1695450"/>
          </a:xfrm>
          <a:prstGeom prst="roundRect">
            <a:avLst>
              <a:gd name="adj" fmla="val 4494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723900" y="3457575"/>
            <a:ext cx="3633597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4500" b="1" dirty="0">
                <a:solidFill>
                  <a:srgbClr val="D4AF3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16</a:t>
            </a:r>
            <a:endParaRPr lang="en-US" sz="4500" dirty="0"/>
          </a:p>
        </p:txBody>
      </p:sp>
      <p:sp>
        <p:nvSpPr>
          <p:cNvPr id="14" name="Text 12"/>
          <p:cNvSpPr/>
          <p:nvPr/>
        </p:nvSpPr>
        <p:spPr>
          <a:xfrm>
            <a:off x="723900" y="4124325"/>
            <a:ext cx="363359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35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Design Teams Led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723900" y="4429125"/>
            <a:ext cx="363359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Across 3 continents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4743450" y="3190875"/>
            <a:ext cx="4019550" cy="1695450"/>
          </a:xfrm>
          <a:prstGeom prst="roundRect">
            <a:avLst>
              <a:gd name="adj" fmla="val 4494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972050" y="3457575"/>
            <a:ext cx="3633597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4500" b="1" dirty="0">
                <a:solidFill>
                  <a:srgbClr val="D4AF3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8+</a:t>
            </a:r>
            <a:endParaRPr lang="en-US" sz="4500" dirty="0"/>
          </a:p>
        </p:txBody>
      </p:sp>
      <p:sp>
        <p:nvSpPr>
          <p:cNvPr id="18" name="Text 16"/>
          <p:cNvSpPr/>
          <p:nvPr/>
        </p:nvSpPr>
        <p:spPr>
          <a:xfrm>
            <a:off x="4972050" y="4124325"/>
            <a:ext cx="363359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35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Major Awards</a:t>
            </a:r>
            <a:endParaRPr lang="en-US" sz="1350" dirty="0"/>
          </a:p>
        </p:txBody>
      </p:sp>
      <p:sp>
        <p:nvSpPr>
          <p:cNvPr id="19" name="Text 17"/>
          <p:cNvSpPr/>
          <p:nvPr/>
        </p:nvSpPr>
        <p:spPr>
          <a:xfrm>
            <a:off x="4972050" y="4429125"/>
            <a:ext cx="3633597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German Design, iF, Red Dot</a:t>
            </a:r>
            <a:endParaRPr 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500" y="614363"/>
            <a:ext cx="4478845" cy="381000"/>
          </a:xfrm>
          <a:prstGeom prst="rect">
            <a:avLst/>
          </a:prstGeom>
          <a:noFill/>
          <a:ln/>
        </p:spPr>
        <p:txBody>
          <a:bodyPr wrap="square" lIns="30480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7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 I've Actually Built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0" y="1047750"/>
            <a:ext cx="114300" cy="3619500"/>
          </a:xfrm>
          <a:prstGeom prst="rect">
            <a:avLst/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495300" y="1338263"/>
            <a:ext cx="8267700" cy="1362075"/>
          </a:xfrm>
          <a:prstGeom prst="roundRect">
            <a:avLst>
              <a:gd name="adj" fmla="val 5594"/>
            </a:avLst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62000" y="1643063"/>
            <a:ext cx="7888986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25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22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Built P&amp;G's First Digital Design Capability</a:t>
            </a:r>
            <a:endParaRPr lang="en-US" sz="2250" dirty="0"/>
          </a:p>
        </p:txBody>
      </p:sp>
      <p:sp>
        <p:nvSpPr>
          <p:cNvPr id="6" name="Text 4"/>
          <p:cNvSpPr/>
          <p:nvPr/>
        </p:nvSpPr>
        <p:spPr>
          <a:xfrm>
            <a:off x="762000" y="2128838"/>
            <a:ext cx="788898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900"/>
              </a:spcBef>
              <a:spcAft>
                <a:spcPts val="300"/>
              </a:spcAft>
              <a:buNone/>
            </a:pPr>
            <a:r>
              <a:rPr lang="en-US" sz="13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From external dependencies to fully internalized world-class team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495300" y="2967038"/>
            <a:ext cx="270728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600"/>
              </a:spcAft>
              <a:buNone/>
            </a:pPr>
            <a:r>
              <a:rPr lang="en-US" sz="135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Team Building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495300" y="3309938"/>
            <a:ext cx="270728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Recruited, developed, and retained top design talent across regions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3301901" y="2967038"/>
            <a:ext cx="270743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600"/>
              </a:spcAft>
              <a:buNone/>
            </a:pPr>
            <a:r>
              <a:rPr lang="en-US" sz="135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Process Design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3301901" y="3309938"/>
            <a:ext cx="2707437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Established design thinking methodology and portfolio management systems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6108650" y="2967038"/>
            <a:ext cx="270728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600"/>
              </a:spcAft>
              <a:buNone/>
            </a:pPr>
            <a:r>
              <a:rPr lang="en-US" sz="135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Results Delivery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6108650" y="3309938"/>
            <a:ext cx="270728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Led award-winning platforms generating hundreds of millions in growth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495300" y="3995738"/>
            <a:ext cx="8267700" cy="723900"/>
          </a:xfrm>
          <a:prstGeom prst="roundRect">
            <a:avLst>
              <a:gd name="adj" fmla="val 7895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514350" y="3995738"/>
            <a:ext cx="0" cy="723900"/>
          </a:xfrm>
          <a:prstGeom prst="line">
            <a:avLst/>
          </a:prstGeom>
          <a:noFill/>
          <a:ln w="38100">
            <a:solidFill>
              <a:srgbClr val="D4AF3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23900" y="4224338"/>
            <a:ext cx="8005572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50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Now I help mid-market companies ($100M-$1B) build the same capabilities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500" y="343049"/>
            <a:ext cx="4478845" cy="381000"/>
          </a:xfrm>
          <a:prstGeom prst="rect">
            <a:avLst/>
          </a:prstGeom>
          <a:noFill/>
          <a:ln/>
        </p:spPr>
        <p:txBody>
          <a:bodyPr wrap="square" lIns="30480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7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How I Can Help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0" y="1047750"/>
            <a:ext cx="114300" cy="3619500"/>
          </a:xfrm>
          <a:prstGeom prst="rect">
            <a:avLst/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495300" y="1105049"/>
            <a:ext cx="4038600" cy="2106662"/>
          </a:xfrm>
          <a:prstGeom prst="roundRect">
            <a:avLst>
              <a:gd name="adj" fmla="val 3617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85800" y="1333649"/>
            <a:ext cx="3730752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18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Innovation Capability Assessment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85800" y="2038499"/>
            <a:ext cx="3730752" cy="6398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spcBef>
                <a:spcPts val="300"/>
              </a:spcBef>
              <a:spcAft>
                <a:spcPts val="900"/>
              </a:spcAft>
              <a:buNone/>
            </a:pPr>
            <a:r>
              <a:rPr lang="en-US" sz="12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Comprehensive audit of current processes, portfolio, and team structure with benchmarked recommendations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685800" y="2792611"/>
            <a:ext cx="373075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b="1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4-6 weeks • $25-40K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4724400" y="1105049"/>
            <a:ext cx="4038600" cy="2106662"/>
          </a:xfrm>
          <a:prstGeom prst="roundRect">
            <a:avLst>
              <a:gd name="adj" fmla="val 3617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4914900" y="1333649"/>
            <a:ext cx="3730752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18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Design Capability Build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4914900" y="1733699"/>
            <a:ext cx="3730752" cy="426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spcBef>
                <a:spcPts val="300"/>
              </a:spcBef>
              <a:spcAft>
                <a:spcPts val="900"/>
              </a:spcAft>
              <a:buNone/>
            </a:pPr>
            <a:r>
              <a:rPr lang="en-US" sz="12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Build functioning design capability from scratch — team structure, processes, recruiting, pilot projects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914900" y="2274540"/>
            <a:ext cx="373075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b="1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6-12 months • $150-300K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495300" y="3402211"/>
            <a:ext cx="4038600" cy="1588591"/>
          </a:xfrm>
          <a:prstGeom prst="roundRect">
            <a:avLst>
              <a:gd name="adj" fmla="val 4797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685800" y="3630811"/>
            <a:ext cx="3730752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18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Innovation Platform Development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685800" y="4030861"/>
            <a:ext cx="3730752" cy="426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spcBef>
                <a:spcPts val="300"/>
              </a:spcBef>
              <a:spcAft>
                <a:spcPts val="900"/>
              </a:spcAft>
              <a:buNone/>
            </a:pPr>
            <a:r>
              <a:rPr lang="en-US" sz="1200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Lead multi-functional teams to develop new product platforms from vision to market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85800" y="4571702"/>
            <a:ext cx="373075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b="1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12-18 months • $300-500K+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4724400" y="3402211"/>
            <a:ext cx="4038600" cy="1588591"/>
          </a:xfrm>
          <a:prstGeom prst="roundRect">
            <a:avLst>
              <a:gd name="adj" fmla="val 4797"/>
            </a:avLst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914900" y="3630811"/>
            <a:ext cx="3730752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Fractional Chief Design Officer</a:t>
            </a:r>
            <a:endParaRPr lang="en-US" sz="1800" dirty="0"/>
          </a:p>
        </p:txBody>
      </p:sp>
      <p:sp>
        <p:nvSpPr>
          <p:cNvPr id="18" name="Text 16"/>
          <p:cNvSpPr/>
          <p:nvPr/>
        </p:nvSpPr>
        <p:spPr>
          <a:xfrm>
            <a:off x="4914900" y="4030861"/>
            <a:ext cx="3730752" cy="426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80"/>
              </a:lnSpc>
              <a:spcBef>
                <a:spcPts val="300"/>
              </a:spcBef>
              <a:spcAft>
                <a:spcPts val="900"/>
              </a:spcAft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Strategic design leadership on retainer — portfolio reviews, team mentoring, key initiatives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914900" y="4571702"/>
            <a:ext cx="373075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Ongoing • $10-20K/month</a:t>
            </a:r>
            <a:endParaRPr lang="en-US" sz="10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500" y="419100"/>
            <a:ext cx="4478845" cy="381000"/>
          </a:xfrm>
          <a:prstGeom prst="rect">
            <a:avLst/>
          </a:prstGeom>
          <a:noFill/>
          <a:ln/>
        </p:spPr>
        <p:txBody>
          <a:bodyPr wrap="square" lIns="30480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7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Proven Results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0" y="1047750"/>
            <a:ext cx="114300" cy="3619500"/>
          </a:xfrm>
          <a:prstGeom prst="rect">
            <a:avLst/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495300" y="1295400"/>
            <a:ext cx="2603450" cy="1981200"/>
          </a:xfrm>
          <a:prstGeom prst="roundRect">
            <a:avLst>
              <a:gd name="adj" fmla="val 3846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63575" y="1638300"/>
            <a:ext cx="2266899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00"/>
              </a:lnSpc>
              <a:spcBef>
                <a:spcPts val="300"/>
              </a:spcBef>
              <a:spcAft>
                <a:spcPts val="900"/>
              </a:spcAft>
              <a:buNone/>
            </a:pPr>
            <a:r>
              <a:rPr lang="en-US" sz="5400" b="1" dirty="0">
                <a:solidFill>
                  <a:srgbClr val="D4AF3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$55M</a:t>
            </a:r>
            <a:endParaRPr lang="en-US" sz="5400" dirty="0"/>
          </a:p>
        </p:txBody>
      </p:sp>
      <p:sp>
        <p:nvSpPr>
          <p:cNvPr id="6" name="Text 4"/>
          <p:cNvSpPr/>
          <p:nvPr/>
        </p:nvSpPr>
        <p:spPr>
          <a:xfrm>
            <a:off x="663575" y="2438400"/>
            <a:ext cx="226689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35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Cost Savings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63575" y="2743200"/>
            <a:ext cx="226689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Year-on-Year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3327350" y="1295400"/>
            <a:ext cx="2603450" cy="1981200"/>
          </a:xfrm>
          <a:prstGeom prst="roundRect">
            <a:avLst>
              <a:gd name="adj" fmla="val 3846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3495626" y="1638300"/>
            <a:ext cx="2266899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00"/>
              </a:lnSpc>
              <a:spcBef>
                <a:spcPts val="300"/>
              </a:spcBef>
              <a:spcAft>
                <a:spcPts val="900"/>
              </a:spcAft>
              <a:buNone/>
            </a:pPr>
            <a:r>
              <a:rPr lang="en-US" sz="5400" b="1" dirty="0">
                <a:solidFill>
                  <a:srgbClr val="D4AF3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50%</a:t>
            </a:r>
            <a:endParaRPr lang="en-US" sz="5400" dirty="0"/>
          </a:p>
        </p:txBody>
      </p:sp>
      <p:sp>
        <p:nvSpPr>
          <p:cNvPr id="10" name="Text 8"/>
          <p:cNvSpPr/>
          <p:nvPr/>
        </p:nvSpPr>
        <p:spPr>
          <a:xfrm>
            <a:off x="3495626" y="2438400"/>
            <a:ext cx="226689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35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Faster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3495626" y="2743200"/>
            <a:ext cx="2266899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Time-to-Market Reduction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6159401" y="1295400"/>
            <a:ext cx="2603599" cy="1981200"/>
          </a:xfrm>
          <a:prstGeom prst="roundRect">
            <a:avLst>
              <a:gd name="adj" fmla="val 3846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6327675" y="1638300"/>
            <a:ext cx="2267051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400"/>
              </a:lnSpc>
              <a:spcBef>
                <a:spcPts val="300"/>
              </a:spcBef>
              <a:spcAft>
                <a:spcPts val="900"/>
              </a:spcAft>
              <a:buNone/>
            </a:pPr>
            <a:r>
              <a:rPr lang="en-US" sz="5400" b="1" dirty="0">
                <a:solidFill>
                  <a:srgbClr val="D4AF37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30%</a:t>
            </a:r>
            <a:endParaRPr lang="en-US" sz="5400" dirty="0"/>
          </a:p>
        </p:txBody>
      </p:sp>
      <p:sp>
        <p:nvSpPr>
          <p:cNvPr id="14" name="Text 12"/>
          <p:cNvSpPr/>
          <p:nvPr/>
        </p:nvSpPr>
        <p:spPr>
          <a:xfrm>
            <a:off x="6327675" y="2438400"/>
            <a:ext cx="2267051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35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Reduction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6327675" y="2743200"/>
            <a:ext cx="2267051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Portfolio Complexity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495300" y="3543300"/>
            <a:ext cx="8267700" cy="1371600"/>
          </a:xfrm>
          <a:prstGeom prst="roundRect">
            <a:avLst>
              <a:gd name="adj" fmla="val 5556"/>
            </a:avLst>
          </a:prstGeom>
          <a:solidFill>
            <a:srgbClr val="E8EDF2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723900" y="3810000"/>
            <a:ext cx="796671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900"/>
              </a:spcAft>
              <a:buNone/>
            </a:pPr>
            <a:r>
              <a:rPr lang="en-US" sz="150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Award-Winning Product Leadership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723900" y="4191000"/>
            <a:ext cx="796671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2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German Design Award Gold • iF Design Award • Red Dot Award • CES Innovation Award • Good Design Award • Cannes Lion Bronze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500" y="634454"/>
            <a:ext cx="4478845" cy="381000"/>
          </a:xfrm>
          <a:prstGeom prst="rect">
            <a:avLst/>
          </a:prstGeom>
          <a:noFill/>
          <a:ln/>
        </p:spPr>
        <p:txBody>
          <a:bodyPr wrap="square" lIns="30480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7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My Approach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0" y="1047750"/>
            <a:ext cx="114300" cy="3619500"/>
          </a:xfrm>
          <a:prstGeom prst="rect">
            <a:avLst/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1138238" y="1472654"/>
            <a:ext cx="666750" cy="666750"/>
          </a:xfrm>
          <a:prstGeom prst="roundRect">
            <a:avLst>
              <a:gd name="adj" fmla="val 137143"/>
            </a:avLst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1385085" y="1592610"/>
            <a:ext cx="172906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475774" y="2291804"/>
            <a:ext cx="199167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15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Assess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475774" y="2653754"/>
            <a:ext cx="1991677" cy="5598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Deep dive into current state, processes, portfolio, and opportunities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3243263" y="1472654"/>
            <a:ext cx="666750" cy="666750"/>
          </a:xfrm>
          <a:prstGeom prst="roundRect">
            <a:avLst>
              <a:gd name="adj" fmla="val 137143"/>
            </a:avLst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3490110" y="1592610"/>
            <a:ext cx="172906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2580799" y="2291804"/>
            <a:ext cx="199167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15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Design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2580799" y="2653754"/>
            <a:ext cx="1991677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Create tailored operating model, team structure, and roadmap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5348288" y="1472654"/>
            <a:ext cx="666750" cy="666750"/>
          </a:xfrm>
          <a:prstGeom prst="roundRect">
            <a:avLst>
              <a:gd name="adj" fmla="val 137143"/>
            </a:avLst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Text 11"/>
          <p:cNvSpPr/>
          <p:nvPr/>
        </p:nvSpPr>
        <p:spPr>
          <a:xfrm>
            <a:off x="5595135" y="1592610"/>
            <a:ext cx="172906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2"/>
          <p:cNvSpPr/>
          <p:nvPr/>
        </p:nvSpPr>
        <p:spPr>
          <a:xfrm>
            <a:off x="4685824" y="2291804"/>
            <a:ext cx="199167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15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Build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4685824" y="2653754"/>
            <a:ext cx="1991677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Recruit talent, establish processes, run pilot projects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7453312" y="1472654"/>
            <a:ext cx="666750" cy="666750"/>
          </a:xfrm>
          <a:prstGeom prst="roundRect">
            <a:avLst>
              <a:gd name="adj" fmla="val 137143"/>
            </a:avLst>
          </a:prstGeom>
          <a:solidFill>
            <a:srgbClr val="D4AF37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7700160" y="1592610"/>
            <a:ext cx="172906" cy="426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6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6790849" y="2291804"/>
            <a:ext cx="199167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1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15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Scale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790849" y="2653754"/>
            <a:ext cx="1991677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47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Hand off to internal leadership with sustainable systems</a:t>
            </a:r>
            <a:endParaRPr lang="en-US" sz="1050" dirty="0"/>
          </a:p>
        </p:txBody>
      </p:sp>
      <p:sp>
        <p:nvSpPr>
          <p:cNvPr id="20" name="Text 18"/>
          <p:cNvSpPr/>
          <p:nvPr/>
        </p:nvSpPr>
        <p:spPr>
          <a:xfrm>
            <a:off x="495300" y="3594646"/>
            <a:ext cx="8267700" cy="1104900"/>
          </a:xfrm>
          <a:prstGeom prst="roundRect">
            <a:avLst>
              <a:gd name="adj" fmla="val 6897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Text 19"/>
          <p:cNvSpPr/>
          <p:nvPr/>
        </p:nvSpPr>
        <p:spPr>
          <a:xfrm>
            <a:off x="723900" y="3861346"/>
            <a:ext cx="796671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600"/>
              </a:spcAft>
              <a:buNone/>
            </a:pPr>
            <a:r>
              <a:rPr lang="en-US" sz="150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Proven methodology for building capabilities that deliver results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723900" y="4204246"/>
            <a:ext cx="796671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20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Strategic vision combined with hands-on execution — not just recommendations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0500" y="556320"/>
            <a:ext cx="5489258" cy="381000"/>
          </a:xfrm>
          <a:prstGeom prst="rect">
            <a:avLst/>
          </a:prstGeom>
          <a:noFill/>
          <a:ln/>
        </p:spPr>
        <p:txBody>
          <a:bodyPr wrap="square" lIns="30480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7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Case Study: Oral-B iO Platform</a:t>
            </a:r>
            <a:endParaRPr lang="en-US" sz="2700" dirty="0"/>
          </a:p>
        </p:txBody>
      </p:sp>
      <p:sp>
        <p:nvSpPr>
          <p:cNvPr id="3" name="Text 1"/>
          <p:cNvSpPr/>
          <p:nvPr/>
        </p:nvSpPr>
        <p:spPr>
          <a:xfrm>
            <a:off x="0" y="1047750"/>
            <a:ext cx="114300" cy="3619500"/>
          </a:xfrm>
          <a:prstGeom prst="rect">
            <a:avLst/>
          </a:prstGeom>
          <a:solidFill>
            <a:srgbClr val="D4AF37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495300" y="1318320"/>
            <a:ext cx="8267700" cy="1040011"/>
          </a:xfrm>
          <a:prstGeom prst="roundRect">
            <a:avLst>
              <a:gd name="adj" fmla="val 7327"/>
            </a:avLst>
          </a:prstGeom>
          <a:solidFill>
            <a:srgbClr val="1F4E78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85800" y="1546920"/>
            <a:ext cx="8044434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spcBef>
                <a:spcPts val="300"/>
              </a:spcBef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Challenge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85800" y="1927920"/>
            <a:ext cx="8044434" cy="239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90"/>
              </a:lnSpc>
              <a:buNone/>
            </a:pPr>
            <a:r>
              <a:rPr lang="en-US" sz="13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Re-platform P&amp;G's Oral Care with first-ever IoT-connected toothbrush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495300" y="2529780"/>
            <a:ext cx="4048125" cy="1504950"/>
          </a:xfrm>
          <a:prstGeom prst="roundRect">
            <a:avLst>
              <a:gd name="adj" fmla="val 5063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666750" y="2739330"/>
            <a:ext cx="377932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15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My Role</a:t>
            </a:r>
            <a:endParaRPr lang="en-US" sz="1500" dirty="0"/>
          </a:p>
        </p:txBody>
      </p:sp>
      <p:sp>
        <p:nvSpPr>
          <p:cNvPr id="9" name="Text 7"/>
          <p:cNvSpPr/>
          <p:nvPr/>
        </p:nvSpPr>
        <p:spPr>
          <a:xfrm>
            <a:off x="666750" y="3101280"/>
            <a:ext cx="3705225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Aft>
                <a:spcPts val="300"/>
              </a:spcAft>
              <a:buNone/>
            </a:pP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666750" y="3101280"/>
            <a:ext cx="3779329" cy="190500"/>
          </a:xfrm>
          <a:prstGeom prst="rect">
            <a:avLst/>
          </a:prstGeom>
          <a:noFill/>
          <a:ln/>
        </p:spPr>
        <p:txBody>
          <a:bodyPr wrap="square" lIns="19050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•Led design strategy and vision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666750" y="3367980"/>
            <a:ext cx="3779329" cy="190500"/>
          </a:xfrm>
          <a:prstGeom prst="rect">
            <a:avLst/>
          </a:prstGeom>
          <a:noFill/>
          <a:ln/>
        </p:spPr>
        <p:txBody>
          <a:bodyPr wrap="square" lIns="19050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•Built digital design team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666750" y="3634680"/>
            <a:ext cx="3779329" cy="190500"/>
          </a:xfrm>
          <a:prstGeom prst="rect">
            <a:avLst/>
          </a:prstGeom>
          <a:noFill/>
          <a:ln/>
        </p:spPr>
        <p:txBody>
          <a:bodyPr wrap="square" lIns="19050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•Managed innovation delivery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4714875" y="2529780"/>
            <a:ext cx="4048125" cy="1504950"/>
          </a:xfrm>
          <a:prstGeom prst="roundRect">
            <a:avLst>
              <a:gd name="adj" fmla="val 5063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4886325" y="2739330"/>
            <a:ext cx="377932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Bef>
                <a:spcPts val="300"/>
              </a:spcBef>
              <a:spcAft>
                <a:spcPts val="750"/>
              </a:spcAft>
              <a:buNone/>
            </a:pPr>
            <a:r>
              <a:rPr lang="en-US" sz="1500" b="1" dirty="0">
                <a:solidFill>
                  <a:srgbClr val="1F4E7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Results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4886325" y="3101280"/>
            <a:ext cx="3705225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Aft>
                <a:spcPts val="300"/>
              </a:spcAft>
              <a:buNone/>
            </a:pP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4886325" y="3101280"/>
            <a:ext cx="3779329" cy="190500"/>
          </a:xfrm>
          <a:prstGeom prst="rect">
            <a:avLst/>
          </a:prstGeom>
          <a:noFill/>
          <a:ln/>
        </p:spPr>
        <p:txBody>
          <a:bodyPr wrap="square" lIns="19050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•$100M+ revenue platform</a:t>
            </a:r>
            <a:endParaRPr lang="en-US" sz="1050" dirty="0"/>
          </a:p>
        </p:txBody>
      </p:sp>
      <p:sp>
        <p:nvSpPr>
          <p:cNvPr id="17" name="Text 15"/>
          <p:cNvSpPr/>
          <p:nvPr/>
        </p:nvSpPr>
        <p:spPr>
          <a:xfrm>
            <a:off x="4886325" y="3367980"/>
            <a:ext cx="3779329" cy="190500"/>
          </a:xfrm>
          <a:prstGeom prst="rect">
            <a:avLst/>
          </a:prstGeom>
          <a:noFill/>
          <a:ln/>
        </p:spPr>
        <p:txBody>
          <a:bodyPr wrap="square" lIns="19050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•German Design Award Gold</a:t>
            </a:r>
            <a:endParaRPr lang="en-US" sz="1050" dirty="0"/>
          </a:p>
        </p:txBody>
      </p:sp>
      <p:sp>
        <p:nvSpPr>
          <p:cNvPr id="18" name="Text 16"/>
          <p:cNvSpPr/>
          <p:nvPr/>
        </p:nvSpPr>
        <p:spPr>
          <a:xfrm>
            <a:off x="4886325" y="3634680"/>
            <a:ext cx="3779329" cy="190500"/>
          </a:xfrm>
          <a:prstGeom prst="rect">
            <a:avLst/>
          </a:prstGeom>
          <a:noFill/>
          <a:ln/>
        </p:spPr>
        <p:txBody>
          <a:bodyPr wrap="square" lIns="19050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5A6C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•iF, Red Dot, CES awards</a:t>
            </a:r>
            <a:endParaRPr lang="en-US" sz="1050" dirty="0"/>
          </a:p>
        </p:txBody>
      </p:sp>
      <p:sp>
        <p:nvSpPr>
          <p:cNvPr id="19" name="Text 17"/>
          <p:cNvSpPr/>
          <p:nvPr/>
        </p:nvSpPr>
        <p:spPr>
          <a:xfrm>
            <a:off x="495300" y="4206180"/>
            <a:ext cx="8267700" cy="571500"/>
          </a:xfrm>
          <a:prstGeom prst="roundRect">
            <a:avLst>
              <a:gd name="adj" fmla="val 13333"/>
            </a:avLst>
          </a:prstGeom>
          <a:solidFill>
            <a:srgbClr val="E8EDF2"/>
          </a:solidFill>
          <a:ln/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47700" y="4358580"/>
            <a:ext cx="812215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50" b="1" dirty="0">
                <a:solidFill>
                  <a:srgbClr val="2C3E5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Transformational capability building for companies</a:t>
            </a: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FD32ADE-7066-E340-8A82-6226A313081C}"/>
              </a:ext>
            </a:extLst>
          </p:cNvPr>
          <p:cNvGrpSpPr/>
          <p:nvPr/>
        </p:nvGrpSpPr>
        <p:grpSpPr>
          <a:xfrm>
            <a:off x="5475848" y="4246190"/>
            <a:ext cx="3543230" cy="735409"/>
            <a:chOff x="7398538" y="3367382"/>
            <a:chExt cx="5751348" cy="1220021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2B415DE7-7273-A242-8377-91376C87036B}"/>
                </a:ext>
              </a:extLst>
            </p:cNvPr>
            <p:cNvGrpSpPr/>
            <p:nvPr/>
          </p:nvGrpSpPr>
          <p:grpSpPr>
            <a:xfrm>
              <a:off x="8219323" y="3367382"/>
              <a:ext cx="4930563" cy="1220021"/>
              <a:chOff x="8133496" y="3330998"/>
              <a:chExt cx="5081224" cy="1257300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D1258390-9909-1146-A1CC-D70059D464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055721" y="3330998"/>
                <a:ext cx="2158999" cy="1257300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1ECD93D4-D95D-084F-9F05-74186ED161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9779130" y="3558779"/>
                <a:ext cx="1249123" cy="999299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0BF58D87-49E4-984A-B8D7-E05F65768A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8133496" y="3658295"/>
                <a:ext cx="1398354" cy="841728"/>
              </a:xfrm>
              <a:prstGeom prst="rect">
                <a:avLst/>
              </a:prstGeom>
            </p:spPr>
          </p:pic>
        </p:grpSp>
        <p:pic>
          <p:nvPicPr>
            <p:cNvPr id="10" name="Picture 9" descr="A picture containing text, sign, outdoor&#10;&#10;Description automatically generated">
              <a:extLst>
                <a:ext uri="{FF2B5EF4-FFF2-40B4-BE49-F238E27FC236}">
                  <a16:creationId xmlns:a16="http://schemas.microsoft.com/office/drawing/2014/main" id="{B6E45CA6-BBD0-E548-A4B2-D86076167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398538" y="3682622"/>
              <a:ext cx="580836" cy="810468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340338DB-5EA4-3D4E-9D32-25C902A46008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44411" y="75156"/>
            <a:ext cx="2445791" cy="49931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0745E97-9249-4943-A113-0B435D4446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75848" y="98106"/>
            <a:ext cx="1918809" cy="2473645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DA417179-E68A-F64D-A128-28A353E36DBE}"/>
              </a:ext>
            </a:extLst>
          </p:cNvPr>
          <p:cNvGrpSpPr/>
          <p:nvPr/>
        </p:nvGrpSpPr>
        <p:grpSpPr>
          <a:xfrm>
            <a:off x="1911305" y="769714"/>
            <a:ext cx="3277040" cy="1625072"/>
            <a:chOff x="7233515" y="883899"/>
            <a:chExt cx="4369386" cy="2166763"/>
          </a:xfrm>
        </p:grpSpPr>
        <p:grpSp>
          <p:nvGrpSpPr>
            <p:cNvPr id="22" name="Group 143">
              <a:extLst>
                <a:ext uri="{FF2B5EF4-FFF2-40B4-BE49-F238E27FC236}">
                  <a16:creationId xmlns:a16="http://schemas.microsoft.com/office/drawing/2014/main" id="{1F9C8F05-F06A-B149-B6C0-3ED8D7801DD6}"/>
                </a:ext>
              </a:extLst>
            </p:cNvPr>
            <p:cNvGrpSpPr/>
            <p:nvPr/>
          </p:nvGrpSpPr>
          <p:grpSpPr>
            <a:xfrm>
              <a:off x="7233516" y="883899"/>
              <a:ext cx="4364897" cy="2166707"/>
              <a:chOff x="0" y="-6243"/>
              <a:chExt cx="8729791" cy="4333413"/>
            </a:xfrm>
          </p:grpSpPr>
          <p:pic>
            <p:nvPicPr>
              <p:cNvPr id="23" name="image10.jpeg">
                <a:extLst>
                  <a:ext uri="{FF2B5EF4-FFF2-40B4-BE49-F238E27FC236}">
                    <a16:creationId xmlns:a16="http://schemas.microsoft.com/office/drawing/2014/main" id="{17FE603C-E2FF-FC45-BEC3-206C687338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rcRect l="24739" t="25160" r="52847"/>
              <a:stretch>
                <a:fillRect/>
              </a:stretch>
            </p:blipFill>
            <p:spPr>
              <a:xfrm>
                <a:off x="6721245" y="15235"/>
                <a:ext cx="2008547" cy="4311935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24" name="image11.jpeg">
                <a:extLst>
                  <a:ext uri="{FF2B5EF4-FFF2-40B4-BE49-F238E27FC236}">
                    <a16:creationId xmlns:a16="http://schemas.microsoft.com/office/drawing/2014/main" id="{48AA12B9-D170-C84C-8F53-A09DC13605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rcRect l="36302" t="329" r="31160" b="6499"/>
              <a:stretch>
                <a:fillRect/>
              </a:stretch>
            </p:blipFill>
            <p:spPr>
              <a:xfrm>
                <a:off x="4222850" y="0"/>
                <a:ext cx="2362944" cy="4323936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grpSp>
            <p:nvGrpSpPr>
              <p:cNvPr id="25" name="Group 142">
                <a:extLst>
                  <a:ext uri="{FF2B5EF4-FFF2-40B4-BE49-F238E27FC236}">
                    <a16:creationId xmlns:a16="http://schemas.microsoft.com/office/drawing/2014/main" id="{95AE82A8-EC45-8E45-AFD2-10B12E3A3472}"/>
                  </a:ext>
                </a:extLst>
              </p:cNvPr>
              <p:cNvGrpSpPr/>
              <p:nvPr/>
            </p:nvGrpSpPr>
            <p:grpSpPr>
              <a:xfrm>
                <a:off x="-1" y="-6244"/>
                <a:ext cx="4095474" cy="4323287"/>
                <a:chOff x="0" y="0"/>
                <a:chExt cx="4095472" cy="4323286"/>
              </a:xfrm>
            </p:grpSpPr>
            <p:pic>
              <p:nvPicPr>
                <p:cNvPr id="26" name="image12.png">
                  <a:extLst>
                    <a:ext uri="{FF2B5EF4-FFF2-40B4-BE49-F238E27FC236}">
                      <a16:creationId xmlns:a16="http://schemas.microsoft.com/office/drawing/2014/main" id="{023A546C-C23A-4345-9E77-B3F81611C7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-1" y="2041413"/>
                  <a:ext cx="4081220" cy="2281874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pic>
              <p:nvPicPr>
                <p:cNvPr id="27" name="image13.png">
                  <a:extLst>
                    <a:ext uri="{FF2B5EF4-FFF2-40B4-BE49-F238E27FC236}">
                      <a16:creationId xmlns:a16="http://schemas.microsoft.com/office/drawing/2014/main" id="{16761517-2AD4-DA41-88D1-8469970816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rcRect l="7186" r="10590"/>
                <a:stretch>
                  <a:fillRect/>
                </a:stretch>
              </p:blipFill>
              <p:spPr>
                <a:xfrm>
                  <a:off x="3" y="-1"/>
                  <a:ext cx="4095470" cy="1889253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</p:grpSp>
        <p:pic>
          <p:nvPicPr>
            <p:cNvPr id="28" name="Bildschirmfoto 2016-08-19 um 19.36.46.png">
              <a:extLst>
                <a:ext uri="{FF2B5EF4-FFF2-40B4-BE49-F238E27FC236}">
                  <a16:creationId xmlns:a16="http://schemas.microsoft.com/office/drawing/2014/main" id="{9A6CD551-7A6F-5340-81B7-FAFD911A131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rcRect r="8187" b="8187"/>
            <a:stretch>
              <a:fillRect/>
            </a:stretch>
          </p:blipFill>
          <p:spPr>
            <a:xfrm>
              <a:off x="7233515" y="1898080"/>
              <a:ext cx="2043648" cy="1152391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9" name="Shape 149">
              <a:extLst>
                <a:ext uri="{FF2B5EF4-FFF2-40B4-BE49-F238E27FC236}">
                  <a16:creationId xmlns:a16="http://schemas.microsoft.com/office/drawing/2014/main" id="{E11E4F09-1F4E-7F40-86FD-BBAB440FD763}"/>
                </a:ext>
              </a:extLst>
            </p:cNvPr>
            <p:cNvSpPr/>
            <p:nvPr/>
          </p:nvSpPr>
          <p:spPr>
            <a:xfrm>
              <a:off x="7233515" y="1898080"/>
              <a:ext cx="2185602" cy="400109"/>
            </a:xfrm>
            <a:prstGeom prst="rect">
              <a:avLst/>
            </a:prstGeom>
            <a:ln w="254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tIns="34290" bIns="34290">
              <a:spAutoFit/>
            </a:bodyPr>
            <a:lstStyle/>
            <a:p>
              <a:pPr>
                <a:defRPr sz="2000" b="1">
                  <a:solidFill>
                    <a:srgbClr val="FFFFFF"/>
                  </a:solidFill>
                  <a:latin typeface="Helvetica Neue LT Std 35 Thin"/>
                  <a:ea typeface="Helvetica Neue LT Std 35 Thin"/>
                  <a:cs typeface="Helvetica Neue LT Std 35 Thin"/>
                  <a:sym typeface="Helvetica Neue LT Std 35 Thin"/>
                </a:defRPr>
              </a:pPr>
              <a:r>
                <a:rPr sz="750"/>
                <a:t>Object of Desire</a:t>
              </a:r>
            </a:p>
            <a:p>
              <a:pPr>
                <a:defRPr sz="2000">
                  <a:solidFill>
                    <a:srgbClr val="FFFFFF"/>
                  </a:solidFill>
                  <a:latin typeface="Helvetica Neue LT Std 35 Thin"/>
                  <a:ea typeface="Helvetica Neue LT Std 35 Thin"/>
                  <a:cs typeface="Helvetica Neue LT Std 35 Thin"/>
                  <a:sym typeface="Helvetica Neue LT Std 35 Thin"/>
                </a:defRPr>
              </a:pPr>
              <a:r>
                <a:rPr sz="750" dirty="0"/>
                <a:t>Connect emotionally </a:t>
              </a:r>
            </a:p>
          </p:txBody>
        </p:sp>
        <p:pic>
          <p:nvPicPr>
            <p:cNvPr id="30" name="Website preset_Page6.png">
              <a:extLst>
                <a:ext uri="{FF2B5EF4-FFF2-40B4-BE49-F238E27FC236}">
                  <a16:creationId xmlns:a16="http://schemas.microsoft.com/office/drawing/2014/main" id="{4A98B8B9-6789-094B-82FA-A0BC6553C36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rcRect l="52273" t="30497" r="27423"/>
            <a:stretch>
              <a:fillRect/>
            </a:stretch>
          </p:blipFill>
          <p:spPr>
            <a:xfrm>
              <a:off x="10591933" y="887636"/>
              <a:ext cx="1010968" cy="2163026"/>
            </a:xfrm>
            <a:prstGeom prst="rect">
              <a:avLst/>
            </a:prstGeom>
            <a:ln w="12700">
              <a:miter lim="400000"/>
            </a:ln>
          </p:spPr>
        </p:pic>
      </p:grpSp>
      <p:pic>
        <p:nvPicPr>
          <p:cNvPr id="14338" name="Picture 2">
            <a:extLst>
              <a:ext uri="{FF2B5EF4-FFF2-40B4-BE49-F238E27FC236}">
                <a16:creationId xmlns:a16="http://schemas.microsoft.com/office/drawing/2014/main" id="{F7757077-CEE6-F442-BF46-3851885B12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30"/>
          <a:stretch/>
        </p:blipFill>
        <p:spPr bwMode="auto">
          <a:xfrm>
            <a:off x="1912782" y="2557625"/>
            <a:ext cx="6029759" cy="1540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>
            <a:extLst>
              <a:ext uri="{FF2B5EF4-FFF2-40B4-BE49-F238E27FC236}">
                <a16:creationId xmlns:a16="http://schemas.microsoft.com/office/drawing/2014/main" id="{FEF7C18D-E546-6846-827B-D9029EE84E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1" t="21063" r="21897" b="22374"/>
          <a:stretch/>
        </p:blipFill>
        <p:spPr bwMode="auto">
          <a:xfrm>
            <a:off x="7974748" y="98105"/>
            <a:ext cx="1029557" cy="8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9858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546</Words>
  <Application>Microsoft Macintosh PowerPoint</Application>
  <PresentationFormat>On-screen Show (16:9)</PresentationFormat>
  <Paragraphs>120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Innovation Capability Consulting</dc:title>
  <dc:subject>Building World-Class Design &amp; Innovation Teams</dc:subject>
  <dc:creator>PJ Mason</dc:creator>
  <cp:lastModifiedBy>Peter Mason</cp:lastModifiedBy>
  <cp:revision>4</cp:revision>
  <dcterms:created xsi:type="dcterms:W3CDTF">2025-11-24T21:22:50Z</dcterms:created>
  <dcterms:modified xsi:type="dcterms:W3CDTF">2025-11-25T01:37:59Z</dcterms:modified>
</cp:coreProperties>
</file>